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73" r:id="rId5"/>
    <p:sldId id="258" r:id="rId6"/>
    <p:sldId id="274" r:id="rId7"/>
    <p:sldId id="261" r:id="rId8"/>
    <p:sldId id="267" r:id="rId9"/>
    <p:sldId id="270" r:id="rId10"/>
    <p:sldId id="259" r:id="rId11"/>
    <p:sldId id="271" r:id="rId12"/>
    <p:sldId id="268" r:id="rId13"/>
    <p:sldId id="263" r:id="rId14"/>
    <p:sldId id="269" r:id="rId15"/>
    <p:sldId id="264" r:id="rId16"/>
    <p:sldId id="262" r:id="rId17"/>
    <p:sldId id="265" r:id="rId18"/>
    <p:sldId id="272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AA2D465-845B-48F4-82F5-9CB707C7C54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15F9F08-5D69-4B8E-A5D5-4A7CF5F7DEA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95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D465-845B-48F4-82F5-9CB707C7C54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9F08-5D69-4B8E-A5D5-4A7CF5F7D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4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D465-845B-48F4-82F5-9CB707C7C54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9F08-5D69-4B8E-A5D5-4A7CF5F7DEA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41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D465-845B-48F4-82F5-9CB707C7C54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9F08-5D69-4B8E-A5D5-4A7CF5F7DEA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878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D465-845B-48F4-82F5-9CB707C7C54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9F08-5D69-4B8E-A5D5-4A7CF5F7D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5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D465-845B-48F4-82F5-9CB707C7C54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9F08-5D69-4B8E-A5D5-4A7CF5F7DEA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338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D465-845B-48F4-82F5-9CB707C7C54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9F08-5D69-4B8E-A5D5-4A7CF5F7DEA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894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D465-845B-48F4-82F5-9CB707C7C54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9F08-5D69-4B8E-A5D5-4A7CF5F7DEA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69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D465-845B-48F4-82F5-9CB707C7C54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9F08-5D69-4B8E-A5D5-4A7CF5F7DEA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38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16047" y="2133232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579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D465-845B-48F4-82F5-9CB707C7C54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9F08-5D69-4B8E-A5D5-4A7CF5F7D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0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D465-845B-48F4-82F5-9CB707C7C54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9F08-5D69-4B8E-A5D5-4A7CF5F7DEA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81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D465-845B-48F4-82F5-9CB707C7C54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9F08-5D69-4B8E-A5D5-4A7CF5F7D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D465-845B-48F4-82F5-9CB707C7C54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9F08-5D69-4B8E-A5D5-4A7CF5F7DEA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79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D465-845B-48F4-82F5-9CB707C7C54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9F08-5D69-4B8E-A5D5-4A7CF5F7DEA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92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D465-845B-48F4-82F5-9CB707C7C54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9F08-5D69-4B8E-A5D5-4A7CF5F7D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4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D465-845B-48F4-82F5-9CB707C7C54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9F08-5D69-4B8E-A5D5-4A7CF5F7DEA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58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2D465-845B-48F4-82F5-9CB707C7C54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F9F08-5D69-4B8E-A5D5-4A7CF5F7D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1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A2D465-845B-48F4-82F5-9CB707C7C548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5F9F08-5D69-4B8E-A5D5-4A7CF5F7D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4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erry.a.Gordon@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hyperlink" Target="http://www.google.com/url?sa=i&amp;rct=j&amp;q=&amp;esrc=s&amp;source=images&amp;cd=&amp;cad=rja&amp;uact=8&amp;ved=2ahUKEwinieiHgvTbAhUtvlkKHTAdDtUQjRx6BAgBEAU&amp;url=http://tafl.cyningstan.com/page/9/the-growth-and-spread-of-hnefatafl&amp;psig=AOvVaw3vSU80_aY7G1LvPLDRGgVK&amp;ust=1530194817387491" TargetMode="External"/><Relationship Id="rId7" Type="http://schemas.openxmlformats.org/officeDocument/2006/relationships/image" Target="../media/image31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eg"/><Relationship Id="rId7" Type="http://schemas.openxmlformats.org/officeDocument/2006/relationships/image" Target="../media/image43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g"/><Relationship Id="rId10" Type="http://schemas.openxmlformats.org/officeDocument/2006/relationships/image" Target="../media/image46.jpg"/><Relationship Id="rId4" Type="http://schemas.openxmlformats.org/officeDocument/2006/relationships/image" Target="../media/image40.jpg"/><Relationship Id="rId9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54.jp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11" Type="http://schemas.openxmlformats.org/officeDocument/2006/relationships/image" Target="../media/image62.jpg"/><Relationship Id="rId5" Type="http://schemas.openxmlformats.org/officeDocument/2006/relationships/image" Target="../media/image56.jpg"/><Relationship Id="rId10" Type="http://schemas.openxmlformats.org/officeDocument/2006/relationships/image" Target="../media/image61.jpg"/><Relationship Id="rId4" Type="http://schemas.openxmlformats.org/officeDocument/2006/relationships/image" Target="../media/image55.jpg"/><Relationship Id="rId9" Type="http://schemas.openxmlformats.org/officeDocument/2006/relationships/image" Target="../media/image6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jpg"/><Relationship Id="rId5" Type="http://schemas.openxmlformats.org/officeDocument/2006/relationships/image" Target="../media/image72.png"/><Relationship Id="rId10" Type="http://schemas.openxmlformats.org/officeDocument/2006/relationships/image" Target="../media/image77.jpg"/><Relationship Id="rId4" Type="http://schemas.openxmlformats.org/officeDocument/2006/relationships/image" Target="../media/image71.png"/><Relationship Id="rId9" Type="http://schemas.openxmlformats.org/officeDocument/2006/relationships/image" Target="../media/image7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Developing the “Viking” Persona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Fixing a persona in Place and Time</a:t>
            </a:r>
          </a:p>
          <a:p>
            <a:r>
              <a:rPr lang="en-US" dirty="0" smtClean="0"/>
              <a:t>HL </a:t>
            </a:r>
            <a:r>
              <a:rPr lang="en-US" dirty="0" err="1" smtClean="0"/>
              <a:t>Hjorr-yggr</a:t>
            </a:r>
            <a:r>
              <a:rPr lang="en-US" dirty="0" smtClean="0"/>
              <a:t> </a:t>
            </a:r>
            <a:r>
              <a:rPr lang="en-US" dirty="0" err="1" smtClean="0"/>
              <a:t>Hákonarson</a:t>
            </a:r>
            <a:endParaRPr lang="en-US" dirty="0" smtClean="0"/>
          </a:p>
          <a:p>
            <a:r>
              <a:rPr lang="en-US" dirty="0" err="1" smtClean="0"/>
              <a:t>Mka</a:t>
            </a:r>
            <a:r>
              <a:rPr lang="en-US" dirty="0" smtClean="0"/>
              <a:t> Jerry Gordon</a:t>
            </a:r>
          </a:p>
          <a:p>
            <a:r>
              <a:rPr lang="en-US" dirty="0" smtClean="0">
                <a:hlinkClick r:id="rId2"/>
              </a:rPr>
              <a:t>Jerry.a.Gordon@mail.com</a:t>
            </a:r>
            <a:endParaRPr lang="en-US" dirty="0" smtClean="0"/>
          </a:p>
          <a:p>
            <a:r>
              <a:rPr lang="en-US" dirty="0"/>
              <a:t>https://independent.academia.edu/JerryGordon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29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in Building Construction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6" y="2552769"/>
            <a:ext cx="3325215" cy="22263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806" y="2200069"/>
            <a:ext cx="4125239" cy="2740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695" y="4588118"/>
            <a:ext cx="2286000" cy="139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201" y="4081669"/>
            <a:ext cx="2784153" cy="2088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6" y="4547149"/>
            <a:ext cx="2575052" cy="17125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57" y="1867900"/>
            <a:ext cx="3135651" cy="2080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3565" y="2692541"/>
            <a:ext cx="1105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Turf walls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4596" y="5913864"/>
            <a:ext cx="1632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Wattle and daub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21853" y="5936481"/>
            <a:ext cx="1142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Stave Built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28436" y="2088602"/>
            <a:ext cx="2437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Queenposts</a:t>
            </a:r>
            <a:r>
              <a:rPr lang="en-US" dirty="0" smtClean="0"/>
              <a:t>, “boat roof”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617226" y="3577746"/>
            <a:ext cx="268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“Sunken Featured Building”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62978" y="5800452"/>
            <a:ext cx="278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Saxon – Beams and Stringers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17" y="4288194"/>
            <a:ext cx="2170190" cy="16256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41889" y="5849523"/>
            <a:ext cx="1376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Stave Church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122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Viking Towns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6" y="2146853"/>
            <a:ext cx="4372153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286" y="2146853"/>
            <a:ext cx="3602998" cy="2301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233" y="3631097"/>
            <a:ext cx="1733490" cy="2610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785" y="3945835"/>
            <a:ext cx="4209748" cy="21969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9476" y="1777521"/>
            <a:ext cx="1793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Fyrkat</a:t>
            </a:r>
            <a:r>
              <a:rPr lang="en-US" dirty="0" smtClean="0"/>
              <a:t>/</a:t>
            </a:r>
            <a:r>
              <a:rPr lang="en-US" dirty="0" err="1" smtClean="0"/>
              <a:t>Trelleborg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38931" y="177752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Haiðabui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77738" y="5872443"/>
            <a:ext cx="2229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Holmgard</a:t>
            </a:r>
            <a:r>
              <a:rPr lang="en-US" dirty="0" smtClean="0"/>
              <a:t> (Novgorod)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714383" y="3576503"/>
            <a:ext cx="728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Jorvik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39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do? Leisure </a:t>
            </a:r>
            <a:r>
              <a:rPr lang="en-US" dirty="0" smtClean="0"/>
              <a:t>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45" y="2168019"/>
            <a:ext cx="2897808" cy="1630017"/>
          </a:xfrm>
          <a:prstGeom prst="rect">
            <a:avLst/>
          </a:prstGeom>
        </p:spPr>
      </p:pic>
      <p:pic>
        <p:nvPicPr>
          <p:cNvPr id="1026" name="Picture 2" descr="Image result for hnefataf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5" y="3925955"/>
            <a:ext cx="3328978" cy="218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1634" y="2601566"/>
            <a:ext cx="2056296" cy="3304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012" y="2263636"/>
            <a:ext cx="3950110" cy="22044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430" y="2263636"/>
            <a:ext cx="1991139" cy="13221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467" y="3439766"/>
            <a:ext cx="2549469" cy="20565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54494" y="2297703"/>
            <a:ext cx="701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Kubb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37304" y="3925955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Knattleikr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83096" y="5127006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Glíma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1451" y="3990169"/>
            <a:ext cx="74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Hárpa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5360" y="674607"/>
            <a:ext cx="15087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Writing: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dirty="0" smtClean="0"/>
              <a:t>Saga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Dróttkveit</a:t>
            </a:r>
            <a:endParaRPr lang="en-US" dirty="0" smtClean="0"/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dirty="0" smtClean="0"/>
              <a:t>Ljódaháttr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Galdra</a:t>
            </a:r>
            <a:r>
              <a:rPr lang="en-US" dirty="0" err="1"/>
              <a:t>háttr</a:t>
            </a:r>
            <a:endParaRPr lang="en-US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79556" y="4069280"/>
            <a:ext cx="1033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Hnefatafl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936" y="4253946"/>
            <a:ext cx="1282700" cy="190154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40489" y="5683051"/>
            <a:ext cx="1489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Children’s toys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12651" y="4295287"/>
            <a:ext cx="1649306" cy="136166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237304" y="5686681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naalbinding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6" t="22347" r="17710" b="22000"/>
          <a:stretch/>
        </p:blipFill>
        <p:spPr>
          <a:xfrm>
            <a:off x="10038522" y="1199619"/>
            <a:ext cx="1343029" cy="11646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28219" y="176683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85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Weapons over Time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10" y="1805747"/>
            <a:ext cx="5145231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88" y="1834564"/>
            <a:ext cx="6053419" cy="42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47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Helmets </a:t>
            </a:r>
            <a:endParaRPr lang="en-US" dirty="0"/>
          </a:p>
        </p:txBody>
      </p:sp>
      <p:sp>
        <p:nvSpPr>
          <p:cNvPr id="4" name="AutoShape 2" descr="Image result for viking helmets over tim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Only Existing Viking Age Helmet - Norwa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188" y="3884543"/>
            <a:ext cx="2133600" cy="230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1437" y="2175975"/>
            <a:ext cx="1738309" cy="2431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6538" y="4395440"/>
            <a:ext cx="1234009" cy="1783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168" y="2276060"/>
            <a:ext cx="1795418" cy="2138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3280" y="4201380"/>
            <a:ext cx="1532725" cy="1987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984" y="2606609"/>
            <a:ext cx="1549486" cy="19977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23835" y="2179997"/>
            <a:ext cx="1092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Wenceslas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99787" y="3569031"/>
            <a:ext cx="1349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Gjermundbu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05996" y="2148978"/>
            <a:ext cx="178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Vendel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Valsgarde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30078" y="5878581"/>
            <a:ext cx="87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Olmutz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390342" y="1709117"/>
            <a:ext cx="954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3" r="30491"/>
          <a:stretch/>
        </p:blipFill>
        <p:spPr>
          <a:xfrm>
            <a:off x="3080461" y="2518310"/>
            <a:ext cx="1307021" cy="19004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6" t="870" r="-192" b="26407"/>
          <a:stretch/>
        </p:blipFill>
        <p:spPr>
          <a:xfrm>
            <a:off x="3025513" y="4515040"/>
            <a:ext cx="1372687" cy="16634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32729" y="3943805"/>
            <a:ext cx="1254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Sutton </a:t>
            </a:r>
            <a:r>
              <a:rPr lang="en-US" dirty="0" err="1" smtClean="0">
                <a:solidFill>
                  <a:schemeClr val="bg1"/>
                </a:solidFill>
              </a:rPr>
              <a:t>Hoo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56483" y="4478438"/>
            <a:ext cx="1220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Coppergate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333701" y="2250735"/>
            <a:ext cx="0" cy="3765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93753" y="1774849"/>
            <a:ext cx="146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Pre-Viking Age</a:t>
            </a:r>
            <a:endParaRPr lang="en-US" i="1" dirty="0"/>
          </a:p>
        </p:txBody>
      </p:sp>
      <p:sp>
        <p:nvSpPr>
          <p:cNvPr id="22" name="Oval 21"/>
          <p:cNvSpPr/>
          <p:nvPr/>
        </p:nvSpPr>
        <p:spPr>
          <a:xfrm>
            <a:off x="6400823" y="4042222"/>
            <a:ext cx="2014330" cy="213625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74016" y="214897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English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12" y="4201380"/>
            <a:ext cx="1548029" cy="19747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91" y="2535792"/>
            <a:ext cx="2023127" cy="134875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03595" y="2175975"/>
            <a:ext cx="169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Brigantes</a:t>
            </a:r>
            <a:r>
              <a:rPr lang="en-US" dirty="0" smtClean="0"/>
              <a:t> 150BC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02656" y="3809655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Cymbri</a:t>
            </a:r>
            <a:r>
              <a:rPr lang="en-US" dirty="0" smtClean="0"/>
              <a:t> 900BC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02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 in Female Dress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r="50548"/>
          <a:stretch/>
        </p:blipFill>
        <p:spPr>
          <a:xfrm>
            <a:off x="9738918" y="1988620"/>
            <a:ext cx="2154920" cy="43732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75"/>
          <a:stretch/>
        </p:blipFill>
        <p:spPr>
          <a:xfrm>
            <a:off x="7086288" y="1988620"/>
            <a:ext cx="2652630" cy="41843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3" t="12029" r="23348" b="7681"/>
          <a:stretch/>
        </p:blipFill>
        <p:spPr>
          <a:xfrm>
            <a:off x="5055837" y="1935749"/>
            <a:ext cx="1965375" cy="4426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005" y="2068133"/>
            <a:ext cx="2325756" cy="41346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9" r="33408"/>
          <a:stretch/>
        </p:blipFill>
        <p:spPr>
          <a:xfrm flipH="1">
            <a:off x="636104" y="2068133"/>
            <a:ext cx="1927240" cy="40253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7604" y="1670769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harlemagne Std" panose="04020705060702020204" pitchFamily="82" charset="0"/>
              </a:rPr>
              <a:t>West</a:t>
            </a:r>
            <a:endParaRPr lang="en-US" b="1" dirty="0">
              <a:latin typeface="Charlemagne Std" panose="04020705060702020204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81647" y="1591256"/>
            <a:ext cx="79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latin typeface="Charlemagne Std" panose="04020705060702020204" pitchFamily="82" charset="0"/>
              </a:defRPr>
            </a:lvl1pPr>
          </a:lstStyle>
          <a:p>
            <a:r>
              <a:rPr lang="en-US" dirty="0"/>
              <a:t>East</a:t>
            </a:r>
          </a:p>
        </p:txBody>
      </p:sp>
    </p:spTree>
    <p:extLst>
      <p:ext uri="{BB962C8B-B14F-4D97-AF65-F5344CB8AC3E}">
        <p14:creationId xmlns:p14="http://schemas.microsoft.com/office/powerpoint/2010/main" val="353912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Woman’s Brooch Variations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3" t="9309" r="16506" b="15788"/>
          <a:stretch/>
        </p:blipFill>
        <p:spPr>
          <a:xfrm>
            <a:off x="10428872" y="625454"/>
            <a:ext cx="1142413" cy="102817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118" y="982133"/>
            <a:ext cx="1401691" cy="1275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3"/>
          <a:stretch/>
        </p:blipFill>
        <p:spPr>
          <a:xfrm>
            <a:off x="7944316" y="3929700"/>
            <a:ext cx="1325823" cy="2306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12"/>
          <a:stretch/>
        </p:blipFill>
        <p:spPr>
          <a:xfrm rot="16200000">
            <a:off x="2121413" y="1065785"/>
            <a:ext cx="973442" cy="32659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6" t="11392" r="25818" b="11183"/>
          <a:stretch/>
        </p:blipFill>
        <p:spPr>
          <a:xfrm>
            <a:off x="5821418" y="3933321"/>
            <a:ext cx="1833079" cy="20300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54" y="4148662"/>
            <a:ext cx="1371600" cy="182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684" y="2212060"/>
            <a:ext cx="1790700" cy="14382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" t="14753" r="10858" b="14755"/>
          <a:stretch/>
        </p:blipFill>
        <p:spPr>
          <a:xfrm>
            <a:off x="6374435" y="2281580"/>
            <a:ext cx="1305393" cy="1377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139" y="3293993"/>
            <a:ext cx="2247900" cy="29622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391553" y="635438"/>
            <a:ext cx="72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Saxon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690406" y="3208124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Latvia/Finland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961378" y="5835872"/>
            <a:ext cx="131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Merovingian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02142" y="2162645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Gotland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02325" y="1842728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Early Danish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958548" y="3784002"/>
            <a:ext cx="1425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Early Norway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724338" y="5944814"/>
            <a:ext cx="3009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Late Norwegian/Icelandic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42000" y="5972790"/>
            <a:ext cx="329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 Danish/Norwegian/Icelandic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74"/>
          <a:stretch/>
        </p:blipFill>
        <p:spPr>
          <a:xfrm>
            <a:off x="1142461" y="3185502"/>
            <a:ext cx="1849371" cy="28851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887" y="2512463"/>
            <a:ext cx="1352364" cy="121823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937536" y="2122944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Carolingian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733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 in Male Dress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845" y="1832492"/>
            <a:ext cx="2507752" cy="432766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985" y="1832492"/>
            <a:ext cx="2289397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30" y="2041283"/>
            <a:ext cx="2329856" cy="4204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51" y="2071102"/>
            <a:ext cx="1980281" cy="4174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4" t="3189" r="5364"/>
          <a:stretch/>
        </p:blipFill>
        <p:spPr>
          <a:xfrm flipH="1">
            <a:off x="2518952" y="1926741"/>
            <a:ext cx="1854956" cy="45223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7604" y="1670769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harlemagne Std" panose="04020705060702020204" pitchFamily="82" charset="0"/>
              </a:rPr>
              <a:t>West</a:t>
            </a:r>
            <a:endParaRPr lang="en-US" b="1" dirty="0">
              <a:latin typeface="Charlemagne Std" panose="04020705060702020204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81647" y="1591256"/>
            <a:ext cx="79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latin typeface="Charlemagne Std" panose="04020705060702020204" pitchFamily="82" charset="0"/>
              </a:defRPr>
            </a:lvl1pPr>
          </a:lstStyle>
          <a:p>
            <a:r>
              <a:rPr lang="en-US" dirty="0"/>
              <a:t>East</a:t>
            </a:r>
          </a:p>
        </p:txBody>
      </p:sp>
    </p:spTree>
    <p:extLst>
      <p:ext uri="{BB962C8B-B14F-4D97-AF65-F5344CB8AC3E}">
        <p14:creationId xmlns:p14="http://schemas.microsoft.com/office/powerpoint/2010/main" val="1517574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Viking Decorative Motifs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108" y="2268529"/>
            <a:ext cx="8743120" cy="38711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027" y="4351679"/>
            <a:ext cx="935775" cy="8348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323" y="4351679"/>
            <a:ext cx="917718" cy="917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971" y="2541509"/>
            <a:ext cx="933716" cy="9337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64950" y="3506853"/>
            <a:ext cx="844826" cy="8448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65" y="5097690"/>
            <a:ext cx="993913" cy="993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693" y="2268529"/>
            <a:ext cx="2158748" cy="2083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33" b="15457"/>
          <a:stretch/>
        </p:blipFill>
        <p:spPr>
          <a:xfrm>
            <a:off x="10320327" y="3625041"/>
            <a:ext cx="998884" cy="2514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73" y="2268529"/>
            <a:ext cx="1435816" cy="14645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64" y="4084815"/>
            <a:ext cx="1782770" cy="13905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8503" y="1916775"/>
            <a:ext cx="821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Saxon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632105" y="1784983"/>
            <a:ext cx="871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Russian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94" y="3199290"/>
            <a:ext cx="1067542" cy="10675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47608" y="648752"/>
            <a:ext cx="56939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harlemagne Std" panose="04020705060702020204" pitchFamily="82" charset="0"/>
              </a:rPr>
              <a:t>Motif</a:t>
            </a:r>
            <a:r>
              <a:rPr lang="en-US" i="1" dirty="0" smtClean="0">
                <a:latin typeface="Charlemagne Std" panose="04020705060702020204" pitchFamily="82" charset="0"/>
                <a:sym typeface="Wingdings" panose="05000000000000000000" pitchFamily="2" charset="2"/>
              </a:rPr>
              <a:t>: Foliate/Zoomorphic/Abstract</a:t>
            </a:r>
          </a:p>
          <a:p>
            <a:r>
              <a:rPr lang="en-US" i="1" dirty="0" smtClean="0">
                <a:latin typeface="Charlemagne Std" panose="04020705060702020204" pitchFamily="82" charset="0"/>
                <a:sym typeface="Wingdings" panose="05000000000000000000" pitchFamily="2" charset="2"/>
              </a:rPr>
              <a:t>Massing</a:t>
            </a:r>
          </a:p>
          <a:p>
            <a:r>
              <a:rPr lang="en-US" i="1" dirty="0" smtClean="0">
                <a:latin typeface="Charlemagne Std" panose="04020705060702020204" pitchFamily="82" charset="0"/>
                <a:sym typeface="Wingdings" panose="05000000000000000000" pitchFamily="2" charset="2"/>
              </a:rPr>
              <a:t>Infill</a:t>
            </a:r>
          </a:p>
          <a:p>
            <a:r>
              <a:rPr lang="en-US" i="1" dirty="0" smtClean="0">
                <a:latin typeface="Charlemagne Std" panose="04020705060702020204" pitchFamily="82" charset="0"/>
                <a:sym typeface="Wingdings" panose="05000000000000000000" pitchFamily="2" charset="2"/>
              </a:rPr>
              <a:t>Symmetry</a:t>
            </a:r>
          </a:p>
          <a:p>
            <a:r>
              <a:rPr lang="en-US" i="1" dirty="0" smtClean="0">
                <a:latin typeface="Charlemagne Std" panose="04020705060702020204" pitchFamily="82" charset="0"/>
                <a:sym typeface="Wingdings" panose="05000000000000000000" pitchFamily="2" charset="2"/>
              </a:rPr>
              <a:t>“</a:t>
            </a:r>
            <a:r>
              <a:rPr lang="en-US" i="1" dirty="0" err="1" smtClean="0">
                <a:latin typeface="Charlemagne Std" panose="04020705060702020204" pitchFamily="82" charset="0"/>
                <a:sym typeface="Wingdings" panose="05000000000000000000" pitchFamily="2" charset="2"/>
              </a:rPr>
              <a:t>Knotwork</a:t>
            </a:r>
            <a:r>
              <a:rPr lang="en-US" i="1" dirty="0" smtClean="0">
                <a:latin typeface="Charlemagne Std" panose="04020705060702020204" pitchFamily="82" charset="0"/>
                <a:sym typeface="Wingdings" panose="05000000000000000000" pitchFamily="2" charset="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214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Clothing Re-</a:t>
            </a:r>
            <a:r>
              <a:rPr lang="en-US" dirty="0" err="1" smtClean="0"/>
              <a:t>enactorisms</a:t>
            </a:r>
            <a:r>
              <a:rPr lang="en-US" dirty="0" smtClean="0"/>
              <a:t> and Questions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12295" y="225431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Peplos</a:t>
            </a:r>
            <a:r>
              <a:rPr lang="en-US" dirty="0" smtClean="0"/>
              <a:t> dress - To </a:t>
            </a:r>
            <a:r>
              <a:rPr lang="en-US" dirty="0"/>
              <a:t>bib or not to bib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vs Closed </a:t>
            </a:r>
            <a:r>
              <a:rPr lang="en-US" dirty="0" err="1" smtClean="0"/>
              <a:t>Smokkr</a:t>
            </a:r>
            <a:r>
              <a:rPr lang="en-US" dirty="0" smtClean="0"/>
              <a:t> (Hägg  vs </a:t>
            </a:r>
            <a:r>
              <a:rPr lang="en-US" dirty="0" err="1" smtClean="0"/>
              <a:t>Gieir</a:t>
            </a:r>
            <a:r>
              <a:rPr lang="en-US" dirty="0" smtClean="0"/>
              <a:t>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Aprons (</a:t>
            </a:r>
            <a:r>
              <a:rPr lang="en-US" dirty="0" err="1" smtClean="0"/>
              <a:t>Bau</a:t>
            </a:r>
            <a:r>
              <a:rPr lang="en-US" dirty="0" smtClean="0"/>
              <a:t> vs everyone else)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Linen Clothing and Linen Dyes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Embroidery </a:t>
            </a:r>
            <a:r>
              <a:rPr lang="en-US" dirty="0"/>
              <a:t>(</a:t>
            </a:r>
            <a:r>
              <a:rPr lang="en-US" dirty="0" err="1"/>
              <a:t>Mammen</a:t>
            </a:r>
            <a:r>
              <a:rPr lang="en-US" dirty="0"/>
              <a:t> Tunic)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Metallic Trim (Silver Vs </a:t>
            </a:r>
            <a:r>
              <a:rPr lang="en-US" dirty="0" smtClean="0"/>
              <a:t>Gold vs </a:t>
            </a:r>
            <a:r>
              <a:rPr lang="en-US" dirty="0" err="1" smtClean="0"/>
              <a:t>Posiments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Caftan patterns (</a:t>
            </a:r>
            <a:r>
              <a:rPr lang="en-US" dirty="0" err="1" smtClean="0"/>
              <a:t>Birka</a:t>
            </a:r>
            <a:r>
              <a:rPr lang="en-US" dirty="0" smtClean="0"/>
              <a:t> vs </a:t>
            </a:r>
            <a:r>
              <a:rPr lang="en-US" dirty="0" err="1" smtClean="0"/>
              <a:t>Moschevaya</a:t>
            </a:r>
            <a:r>
              <a:rPr lang="en-US" dirty="0" smtClean="0"/>
              <a:t> </a:t>
            </a:r>
            <a:r>
              <a:rPr lang="en-US" dirty="0" err="1"/>
              <a:t>Balka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Thorsberg</a:t>
            </a:r>
            <a:r>
              <a:rPr lang="en-US" dirty="0" smtClean="0"/>
              <a:t> Trousers (4</a:t>
            </a:r>
            <a:r>
              <a:rPr lang="en-US" baseline="30000" dirty="0" smtClean="0"/>
              <a:t>th</a:t>
            </a:r>
            <a:r>
              <a:rPr lang="en-US" dirty="0" smtClean="0"/>
              <a:t> c) </a:t>
            </a:r>
            <a:r>
              <a:rPr lang="en-US" dirty="0"/>
              <a:t>and </a:t>
            </a:r>
            <a:r>
              <a:rPr lang="en-US" dirty="0" smtClean="0"/>
              <a:t>(East/Early) </a:t>
            </a:r>
            <a:r>
              <a:rPr lang="en-US" dirty="0" err="1" smtClean="0"/>
              <a:t>Poofy</a:t>
            </a:r>
            <a:r>
              <a:rPr lang="en-US" dirty="0" smtClean="0"/>
              <a:t> Pants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Tube socks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Footy PJ’s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Belt </a:t>
            </a:r>
            <a:r>
              <a:rPr lang="en-US" dirty="0" smtClean="0"/>
              <a:t>Width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Scandinavian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Carolingian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Asiatic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1086" y="225431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Gores </a:t>
            </a:r>
            <a:r>
              <a:rPr lang="en-US" dirty="0" smtClean="0"/>
              <a:t>vs Pleats (When/Where?)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Provenance of finds (e.g. </a:t>
            </a:r>
            <a:r>
              <a:rPr lang="en-US" dirty="0" err="1" smtClean="0"/>
              <a:t>Skjoldhamn</a:t>
            </a:r>
            <a:r>
              <a:rPr lang="en-US" dirty="0" smtClean="0"/>
              <a:t>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 in </a:t>
            </a:r>
            <a:r>
              <a:rPr lang="en-US" dirty="0" smtClean="0"/>
              <a:t>sleeves vs straight sleeves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Set in Gores vs Plackets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Necklines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Floppy hats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Fur hats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Pillbox hats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Dutch Caps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Phrygian Hat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Wicing</a:t>
            </a:r>
            <a:r>
              <a:rPr lang="en-US" dirty="0"/>
              <a:t> </a:t>
            </a:r>
            <a:r>
              <a:rPr lang="en-US" dirty="0" err="1"/>
              <a:t>Wickelbandr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Leather Clothing (</a:t>
            </a:r>
            <a:r>
              <a:rPr lang="en-US" dirty="0" err="1"/>
              <a:t>Lóðbrok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Bling (arm rings, bags and purses, knives, chatelaines)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0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Viking World</a:t>
            </a:r>
            <a:br>
              <a:rPr lang="en-US" dirty="0" smtClean="0"/>
            </a:br>
            <a:r>
              <a:rPr lang="en-US" dirty="0" smtClean="0"/>
              <a:t>793-1066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840" y="2484783"/>
            <a:ext cx="5482012" cy="359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7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Variations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138" y="2064164"/>
            <a:ext cx="9120809" cy="4793836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Danish Viking</a:t>
            </a:r>
          </a:p>
          <a:p>
            <a:r>
              <a:rPr lang="en-US" dirty="0" smtClean="0"/>
              <a:t>Norse (Norwegian)</a:t>
            </a:r>
          </a:p>
          <a:p>
            <a:r>
              <a:rPr lang="en-US" dirty="0" smtClean="0"/>
              <a:t>Iceland</a:t>
            </a:r>
          </a:p>
          <a:p>
            <a:r>
              <a:rPr lang="en-US" dirty="0" smtClean="0"/>
              <a:t>Vinland</a:t>
            </a:r>
          </a:p>
          <a:p>
            <a:r>
              <a:rPr lang="en-US" dirty="0" smtClean="0"/>
              <a:t>Greenland</a:t>
            </a:r>
          </a:p>
          <a:p>
            <a:r>
              <a:rPr lang="en-US" dirty="0" smtClean="0"/>
              <a:t>Anglo-Danish</a:t>
            </a:r>
          </a:p>
          <a:p>
            <a:r>
              <a:rPr lang="en-US" dirty="0" smtClean="0"/>
              <a:t>Normans</a:t>
            </a:r>
          </a:p>
          <a:p>
            <a:r>
              <a:rPr lang="en-US" dirty="0" err="1" smtClean="0"/>
              <a:t>Lombards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Varangians</a:t>
            </a:r>
            <a:endParaRPr lang="en-US" dirty="0" smtClean="0"/>
          </a:p>
          <a:p>
            <a:pPr lvl="1"/>
            <a:r>
              <a:rPr lang="en-US" dirty="0" smtClean="0"/>
              <a:t>Rurikids</a:t>
            </a:r>
          </a:p>
          <a:p>
            <a:pPr lvl="1"/>
            <a:r>
              <a:rPr lang="en-US" dirty="0" smtClean="0"/>
              <a:t>Dnepr </a:t>
            </a:r>
            <a:r>
              <a:rPr lang="en-US" dirty="0" err="1" smtClean="0"/>
              <a:t>Rus</a:t>
            </a:r>
            <a:endParaRPr lang="en-US" dirty="0" smtClean="0"/>
          </a:p>
          <a:p>
            <a:pPr lvl="1"/>
            <a:r>
              <a:rPr lang="en-US" dirty="0" smtClean="0"/>
              <a:t>Volga </a:t>
            </a:r>
            <a:r>
              <a:rPr lang="en-US" dirty="0" err="1" smtClean="0"/>
              <a:t>Rus</a:t>
            </a:r>
            <a:endParaRPr lang="en-US" dirty="0" smtClean="0"/>
          </a:p>
          <a:p>
            <a:pPr lvl="1"/>
            <a:r>
              <a:rPr lang="en-US" dirty="0" smtClean="0"/>
              <a:t>Lifeguards of the </a:t>
            </a:r>
            <a:r>
              <a:rPr lang="en-US" dirty="0" err="1" smtClean="0"/>
              <a:t>Basileus</a:t>
            </a:r>
            <a:endParaRPr lang="en-US" dirty="0" smtClean="0"/>
          </a:p>
          <a:p>
            <a:r>
              <a:rPr lang="en-US" dirty="0" err="1" smtClean="0"/>
              <a:t>Estvolk</a:t>
            </a:r>
            <a:endParaRPr lang="en-US" dirty="0"/>
          </a:p>
          <a:p>
            <a:r>
              <a:rPr lang="en-US" dirty="0" smtClean="0"/>
              <a:t>Saami/</a:t>
            </a:r>
            <a:r>
              <a:rPr lang="en-US" dirty="0" err="1" smtClean="0"/>
              <a:t>Finnmark</a:t>
            </a:r>
            <a:endParaRPr lang="en-US" dirty="0" smtClean="0"/>
          </a:p>
          <a:p>
            <a:r>
              <a:rPr lang="en-US" dirty="0" smtClean="0"/>
              <a:t>Swedish Viking</a:t>
            </a:r>
          </a:p>
        </p:txBody>
      </p:sp>
    </p:spTree>
    <p:extLst>
      <p:ext uri="{BB962C8B-B14F-4D97-AF65-F5344CB8AC3E}">
        <p14:creationId xmlns:p14="http://schemas.microsoft.com/office/powerpoint/2010/main" val="17538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Literary 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532" y="2179245"/>
            <a:ext cx="4071729" cy="3318936"/>
          </a:xfrm>
        </p:spPr>
        <p:txBody>
          <a:bodyPr>
            <a:noAutofit/>
          </a:bodyPr>
          <a:lstStyle/>
          <a:p>
            <a:r>
              <a:rPr lang="en-US" sz="1600" dirty="0" smtClean="0"/>
              <a:t>Icelandic “Family” Sagas and Romances</a:t>
            </a:r>
          </a:p>
          <a:p>
            <a:r>
              <a:rPr lang="en-US" sz="1600" dirty="0" err="1" smtClean="0"/>
              <a:t>Heimskringla</a:t>
            </a:r>
            <a:endParaRPr lang="en-US" sz="1600" dirty="0" smtClean="0"/>
          </a:p>
          <a:p>
            <a:r>
              <a:rPr lang="en-US" sz="1600" dirty="0" err="1" smtClean="0"/>
              <a:t>Gesta</a:t>
            </a:r>
            <a:r>
              <a:rPr lang="en-US" sz="1600" dirty="0" smtClean="0"/>
              <a:t> </a:t>
            </a:r>
            <a:r>
              <a:rPr lang="en-US" sz="1600" dirty="0" err="1" smtClean="0"/>
              <a:t>Danorum</a:t>
            </a:r>
            <a:endParaRPr lang="en-US" sz="1600" dirty="0" smtClean="0"/>
          </a:p>
          <a:p>
            <a:r>
              <a:rPr lang="en-US" sz="1600" dirty="0" smtClean="0"/>
              <a:t>Adam of Bremen</a:t>
            </a:r>
          </a:p>
          <a:p>
            <a:r>
              <a:rPr lang="en-US" sz="1600" dirty="0" smtClean="0"/>
              <a:t>Nestorian Chronicle</a:t>
            </a:r>
          </a:p>
          <a:p>
            <a:r>
              <a:rPr lang="en-US" sz="1600" dirty="0" err="1" smtClean="0"/>
              <a:t>Alexiad</a:t>
            </a:r>
            <a:r>
              <a:rPr lang="en-US" sz="1600" dirty="0" smtClean="0"/>
              <a:t> </a:t>
            </a:r>
          </a:p>
          <a:p>
            <a:r>
              <a:rPr lang="en-US" sz="1600" dirty="0" err="1" smtClean="0"/>
              <a:t>Liutprand</a:t>
            </a:r>
            <a:r>
              <a:rPr lang="en-US" sz="1600" dirty="0" smtClean="0"/>
              <a:t> of Cremona</a:t>
            </a:r>
          </a:p>
          <a:p>
            <a:r>
              <a:rPr lang="en-US" sz="1600" dirty="0" smtClean="0"/>
              <a:t>Utrecht Psalter</a:t>
            </a:r>
          </a:p>
          <a:p>
            <a:r>
              <a:rPr lang="en-US" sz="1600" dirty="0" smtClean="0"/>
              <a:t>Anglo Saxon Chronicle(s)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4087" y="646655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i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50836" y="2252132"/>
            <a:ext cx="4071729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Beowulf</a:t>
            </a:r>
          </a:p>
          <a:p>
            <a:r>
              <a:rPr lang="en-US" sz="1600" dirty="0" err="1"/>
              <a:t>Ibd</a:t>
            </a:r>
            <a:r>
              <a:rPr lang="en-US" sz="1600" dirty="0"/>
              <a:t> </a:t>
            </a:r>
            <a:r>
              <a:rPr lang="en-US" sz="1600" dirty="0" err="1"/>
              <a:t>Fadlan</a:t>
            </a:r>
            <a:r>
              <a:rPr lang="en-US" sz="1600" dirty="0"/>
              <a:t> </a:t>
            </a:r>
            <a:r>
              <a:rPr lang="en-US" sz="1600" i="1" dirty="0" err="1"/>
              <a:t>Risala</a:t>
            </a:r>
            <a:r>
              <a:rPr lang="en-US" sz="1600" dirty="0"/>
              <a:t> (travels)</a:t>
            </a:r>
          </a:p>
          <a:p>
            <a:r>
              <a:rPr lang="en-US" sz="1600" dirty="0"/>
              <a:t>Codex </a:t>
            </a:r>
            <a:r>
              <a:rPr lang="en-US" sz="1600" dirty="0" err="1"/>
              <a:t>Runicus</a:t>
            </a:r>
            <a:r>
              <a:rPr lang="en-US" sz="1600" dirty="0"/>
              <a:t> </a:t>
            </a:r>
          </a:p>
          <a:p>
            <a:r>
              <a:rPr lang="en-US" sz="1600" i="1" dirty="0" err="1"/>
              <a:t>Holda</a:t>
            </a:r>
            <a:r>
              <a:rPr lang="en-US" sz="1600" i="1" dirty="0"/>
              <a:t> Grimoire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07" y="2255857"/>
            <a:ext cx="1641067" cy="25086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8116" b="27100"/>
          <a:stretch/>
        </p:blipFill>
        <p:spPr>
          <a:xfrm>
            <a:off x="3397289" y="3838713"/>
            <a:ext cx="3243944" cy="19909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" t="24597" r="3913" b="6620"/>
          <a:stretch/>
        </p:blipFill>
        <p:spPr>
          <a:xfrm>
            <a:off x="6451207" y="3943370"/>
            <a:ext cx="2956328" cy="14698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0063846">
            <a:off x="7259864" y="4794335"/>
            <a:ext cx="4295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Cautionary Tales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120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Places to be From: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52020"/>
              </p:ext>
            </p:extLst>
          </p:nvPr>
        </p:nvGraphicFramePr>
        <p:xfrm>
          <a:off x="6470375" y="2040101"/>
          <a:ext cx="4820478" cy="419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1660"/>
                <a:gridCol w="3458818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NORWEGIAN CITIES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err="1" smtClean="0">
                          <a:effectLst/>
                        </a:rPr>
                        <a:t>Tonsberg</a:t>
                      </a:r>
                      <a:r>
                        <a:rPr lang="en-US" sz="1100" b="1" u="none" strike="noStrike" dirty="0" smtClean="0">
                          <a:effectLst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Pagan Norwegian </a:t>
                      </a:r>
                      <a:r>
                        <a:rPr lang="en-US" sz="1100" u="none" strike="noStrike" dirty="0" smtClean="0">
                          <a:effectLst/>
                        </a:rPr>
                        <a:t>capitol in Vestfold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err="1" smtClean="0">
                          <a:effectLst/>
                        </a:rPr>
                        <a:t>Kaupang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</a:t>
                      </a:r>
                      <a:r>
                        <a:rPr lang="en-US" sz="1100" u="none" strike="noStrike" dirty="0" smtClean="0">
                          <a:effectLst/>
                        </a:rPr>
                        <a:t>rading </a:t>
                      </a:r>
                      <a:r>
                        <a:rPr lang="en-US" sz="1100" u="none" strike="noStrike" dirty="0">
                          <a:effectLst/>
                        </a:rPr>
                        <a:t>city </a:t>
                      </a:r>
                      <a:r>
                        <a:rPr lang="en-US" sz="1100" u="none" strike="noStrike" dirty="0" smtClean="0">
                          <a:effectLst/>
                        </a:rPr>
                        <a:t>in Vestfold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err="1" smtClean="0">
                          <a:effectLst/>
                        </a:rPr>
                        <a:t>Nidaros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Christian Norwegian Capitol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err="1" smtClean="0">
                          <a:effectLst/>
                        </a:rPr>
                        <a:t>Lofotr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Northernmost city , </a:t>
                      </a:r>
                      <a:r>
                        <a:rPr lang="en-US" sz="1100" u="none" strike="noStrike" dirty="0" err="1">
                          <a:effectLst/>
                        </a:rPr>
                        <a:t>H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alogaland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Bjorgyn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Bergen, Trading city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Oslo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Trading </a:t>
                      </a:r>
                      <a:r>
                        <a:rPr lang="en-US" sz="1100" u="none" strike="noStrike" dirty="0">
                          <a:effectLst/>
                        </a:rPr>
                        <a:t>City in Vestfold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Trondheim/Trodelag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regions within Norway, each with a petty king /earl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Jamtaland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regions within Norway, each with a petty king /earl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Nordvegr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regions within Norway, each with a petty king /earl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Hordaland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regions within Norway, each with a petty king /earl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Frostathinglaw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regions within Norway, each with a petty king /earl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err="1">
                          <a:effectLst/>
                        </a:rPr>
                        <a:t>Gulathinglaw</a:t>
                      </a:r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regions within Norway, each with a petty king /earl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1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Gokstad</a:t>
                      </a:r>
                      <a:r>
                        <a:rPr lang="en-US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Trading City in Vestfold</a:t>
                      </a:r>
                      <a:endParaRPr lang="en-US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ENGLISH CITIES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Jorvik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</a:t>
                      </a:r>
                      <a:r>
                        <a:rPr lang="en-US" sz="1100" u="none" strike="noStrike" dirty="0" smtClean="0">
                          <a:effectLst/>
                        </a:rPr>
                        <a:t>enter </a:t>
                      </a:r>
                      <a:r>
                        <a:rPr lang="en-US" sz="1100" u="none" strike="noStrike" dirty="0">
                          <a:effectLst/>
                        </a:rPr>
                        <a:t>of V</a:t>
                      </a:r>
                      <a:r>
                        <a:rPr lang="en-US" sz="1100" u="none" strike="noStrike" dirty="0" smtClean="0">
                          <a:effectLst/>
                        </a:rPr>
                        <a:t>iking </a:t>
                      </a:r>
                      <a:r>
                        <a:rPr lang="en-US" sz="1100" u="none" strike="noStrike" dirty="0">
                          <a:effectLst/>
                        </a:rPr>
                        <a:t>E</a:t>
                      </a:r>
                      <a:r>
                        <a:rPr lang="en-US" sz="1100" u="none" strike="noStrike" dirty="0" smtClean="0">
                          <a:effectLst/>
                        </a:rPr>
                        <a:t>ngland </a:t>
                      </a:r>
                      <a:r>
                        <a:rPr lang="en-US" sz="1100" u="none" strike="noStrike" dirty="0">
                          <a:effectLst/>
                        </a:rPr>
                        <a:t>(</a:t>
                      </a:r>
                      <a:r>
                        <a:rPr lang="en-US" sz="1100" u="none" strike="noStrike" dirty="0" err="1">
                          <a:effectLst/>
                        </a:rPr>
                        <a:t>Northumbria</a:t>
                      </a:r>
                      <a:r>
                        <a:rPr lang="en-US" sz="1100" u="none" strike="noStrike" dirty="0"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err="1">
                          <a:effectLst/>
                        </a:rPr>
                        <a:t>Witanceaster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Knut/</a:t>
                      </a:r>
                      <a:r>
                        <a:rPr lang="en-US" sz="1100" u="none" strike="noStrike" dirty="0" err="1">
                          <a:effectLst/>
                        </a:rPr>
                        <a:t>Svein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smtClean="0">
                          <a:effectLst/>
                        </a:rPr>
                        <a:t>capitol </a:t>
                      </a:r>
                      <a:r>
                        <a:rPr lang="en-US" sz="1100" u="none" strike="noStrike" dirty="0">
                          <a:effectLst/>
                        </a:rPr>
                        <a:t>of England (</a:t>
                      </a:r>
                      <a:r>
                        <a:rPr lang="en-US" sz="1100" u="none" strike="noStrike" dirty="0" err="1">
                          <a:effectLst/>
                        </a:rPr>
                        <a:t>Wessex</a:t>
                      </a:r>
                      <a:r>
                        <a:rPr lang="en-US" sz="1100" u="none" strike="noStrike" dirty="0"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RUSSIAN CITIES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Novgorod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St Petersburg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Gnezdovo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</a:t>
                      </a:r>
                      <a:r>
                        <a:rPr lang="en-US" sz="1100" u="none" strike="noStrike" dirty="0" smtClean="0">
                          <a:effectLst/>
                        </a:rPr>
                        <a:t>argest </a:t>
                      </a:r>
                      <a:r>
                        <a:rPr lang="en-US" sz="1100" u="none" strike="noStrike" dirty="0">
                          <a:effectLst/>
                        </a:rPr>
                        <a:t>Russian city , staging area for Kiev (now in </a:t>
                      </a:r>
                      <a:r>
                        <a:rPr lang="en-US" sz="1100" u="none" strike="noStrike" dirty="0" err="1">
                          <a:effectLst/>
                        </a:rPr>
                        <a:t>Byelorus</a:t>
                      </a:r>
                      <a:r>
                        <a:rPr lang="en-US" sz="1100" u="none" strike="noStrike" dirty="0"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Staraya Ladoga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Large russian trading fortification (Pskov)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err="1">
                          <a:effectLst/>
                        </a:rPr>
                        <a:t>Kyev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Russian </a:t>
                      </a:r>
                      <a:r>
                        <a:rPr lang="en-US" sz="1100" u="none" strike="noStrike" dirty="0">
                          <a:effectLst/>
                        </a:rPr>
                        <a:t>capitol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970470"/>
              </p:ext>
            </p:extLst>
          </p:nvPr>
        </p:nvGraphicFramePr>
        <p:xfrm>
          <a:off x="970721" y="2248961"/>
          <a:ext cx="4482548" cy="3619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3121"/>
                <a:gridCol w="3359427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DANISH CITIES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err="1">
                          <a:effectLst/>
                        </a:rPr>
                        <a:t>Trelleborg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training fortification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Fyrkat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Pre-staging </a:t>
                      </a:r>
                      <a:r>
                        <a:rPr lang="en-US" sz="1100" u="none" strike="noStrike" dirty="0">
                          <a:effectLst/>
                        </a:rPr>
                        <a:t>area fortification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Aarhus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baltic side trading city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Hedeby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largest trading city denmark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Ribe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oldest city denmark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Jelling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christian capitol denmark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Roskilde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pagan capitol denmark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Uppakra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Trading city in Skane (swedish part of denmark)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Lund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Largest city in Skane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Odense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Religious center of denmark (pagan and christian)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err="1">
                          <a:effectLst/>
                        </a:rPr>
                        <a:t>Fotoviken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Trading city in Skane (swedish part of denmark)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POLISH CITIES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err="1">
                          <a:effectLst/>
                        </a:rPr>
                        <a:t>Wolin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Site of the </a:t>
                      </a:r>
                      <a:r>
                        <a:rPr lang="en-US" sz="1100" u="none" strike="noStrike" dirty="0" err="1">
                          <a:effectLst/>
                        </a:rPr>
                        <a:t>Jomsvikings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SWEDISH CITIES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err="1">
                          <a:effectLst/>
                        </a:rPr>
                        <a:t>Sigtuna</a:t>
                      </a:r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Swedish </a:t>
                      </a:r>
                      <a:r>
                        <a:rPr lang="en-US" sz="1100" u="none" strike="noStrike" dirty="0">
                          <a:effectLst/>
                        </a:rPr>
                        <a:t>trading city near capitol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err="1">
                          <a:effectLst/>
                        </a:rPr>
                        <a:t>Gamla</a:t>
                      </a:r>
                      <a:r>
                        <a:rPr lang="en-US" sz="1100" b="1" u="none" strike="noStrike" dirty="0">
                          <a:effectLst/>
                        </a:rPr>
                        <a:t> Uppsala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</a:t>
                      </a:r>
                      <a:r>
                        <a:rPr lang="en-US" sz="1100" u="none" strike="noStrike" dirty="0" smtClean="0">
                          <a:effectLst/>
                        </a:rPr>
                        <a:t>wedish </a:t>
                      </a:r>
                      <a:r>
                        <a:rPr lang="en-US" sz="1100" u="none" strike="noStrike" dirty="0">
                          <a:effectLst/>
                        </a:rPr>
                        <a:t>pagan capitol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err="1">
                          <a:effectLst/>
                        </a:rPr>
                        <a:t>Birka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</a:t>
                      </a:r>
                      <a:r>
                        <a:rPr lang="en-US" sz="1100" u="none" strike="noStrike" dirty="0" smtClean="0">
                          <a:effectLst/>
                        </a:rPr>
                        <a:t>argest Swedish </a:t>
                      </a:r>
                      <a:r>
                        <a:rPr lang="en-US" sz="1100" u="none" strike="noStrike" dirty="0">
                          <a:effectLst/>
                        </a:rPr>
                        <a:t>trading city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Gotland/</a:t>
                      </a:r>
                      <a:r>
                        <a:rPr lang="en-US" sz="1100" b="1" u="none" strike="noStrike" dirty="0" err="1">
                          <a:effectLst/>
                        </a:rPr>
                        <a:t>Paviken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</a:t>
                      </a:r>
                      <a:r>
                        <a:rPr lang="en-US" sz="1100" u="none" strike="noStrike" dirty="0" smtClean="0">
                          <a:effectLst/>
                        </a:rPr>
                        <a:t>sland </a:t>
                      </a:r>
                      <a:r>
                        <a:rPr lang="en-US" sz="1100" u="none" strike="noStrike" dirty="0">
                          <a:effectLst/>
                        </a:rPr>
                        <a:t>trading city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4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Places to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196549"/>
            <a:ext cx="9601196" cy="3985590"/>
          </a:xfrm>
        </p:spPr>
        <p:txBody>
          <a:bodyPr>
            <a:normAutofit fontScale="32500" lnSpcReduction="20000"/>
          </a:bodyPr>
          <a:lstStyle/>
          <a:p>
            <a:r>
              <a:rPr lang="en-US" sz="4000" dirty="0" err="1" smtClean="0"/>
              <a:t>Strandhogg</a:t>
            </a:r>
            <a:endParaRPr lang="en-US" sz="4000" dirty="0" smtClean="0"/>
          </a:p>
          <a:p>
            <a:r>
              <a:rPr lang="en-US" sz="4000" dirty="0" err="1" smtClean="0"/>
              <a:t>Jorvik</a:t>
            </a:r>
            <a:r>
              <a:rPr lang="en-US" sz="4000" dirty="0" smtClean="0"/>
              <a:t>/</a:t>
            </a:r>
            <a:r>
              <a:rPr lang="en-US" sz="4000" dirty="0" err="1" smtClean="0"/>
              <a:t>Northumbria</a:t>
            </a:r>
            <a:endParaRPr lang="en-US" sz="4000" dirty="0" smtClean="0"/>
          </a:p>
          <a:p>
            <a:r>
              <a:rPr lang="en-US" sz="4000" dirty="0" smtClean="0"/>
              <a:t>Danelaw/Mercia East Anglia</a:t>
            </a:r>
          </a:p>
          <a:p>
            <a:r>
              <a:rPr lang="en-US" sz="4000" dirty="0" smtClean="0"/>
              <a:t>Hibernia (Ireland)</a:t>
            </a:r>
          </a:p>
          <a:p>
            <a:r>
              <a:rPr lang="en-US" sz="4000" dirty="0" smtClean="0"/>
              <a:t>Iceland/Shetlands/Hebrides/Man/Faroes</a:t>
            </a:r>
          </a:p>
          <a:p>
            <a:r>
              <a:rPr lang="en-US" sz="4000" dirty="0" smtClean="0"/>
              <a:t>Greenland/Vinland</a:t>
            </a:r>
          </a:p>
          <a:p>
            <a:r>
              <a:rPr lang="en-US" sz="4000" dirty="0" smtClean="0"/>
              <a:t>Pillars of Hercules/Sicily/Italy (Rome!)</a:t>
            </a:r>
          </a:p>
          <a:p>
            <a:r>
              <a:rPr lang="en-US" sz="4000" dirty="0" smtClean="0"/>
              <a:t>Frankia/ Paris</a:t>
            </a:r>
          </a:p>
          <a:p>
            <a:r>
              <a:rPr lang="en-US" sz="4000" dirty="0" err="1" smtClean="0"/>
              <a:t>Permia</a:t>
            </a:r>
            <a:endParaRPr lang="en-US" sz="4000" dirty="0" smtClean="0"/>
          </a:p>
          <a:p>
            <a:r>
              <a:rPr lang="en-US" sz="4000" dirty="0" smtClean="0"/>
              <a:t>Bjarmaland</a:t>
            </a:r>
            <a:endParaRPr lang="en-US" sz="4000" dirty="0"/>
          </a:p>
          <a:p>
            <a:r>
              <a:rPr lang="en-US" sz="4000" dirty="0" err="1" smtClean="0"/>
              <a:t>Holmgard</a:t>
            </a:r>
            <a:r>
              <a:rPr lang="en-US" sz="4000" dirty="0" smtClean="0"/>
              <a:t>/Novgorod</a:t>
            </a:r>
          </a:p>
          <a:p>
            <a:r>
              <a:rPr lang="en-US" sz="4000" dirty="0" err="1" smtClean="0"/>
              <a:t>Miklagard</a:t>
            </a:r>
            <a:r>
              <a:rPr lang="en-US" sz="4000" dirty="0" smtClean="0"/>
              <a:t>/Constantinople</a:t>
            </a:r>
          </a:p>
          <a:p>
            <a:r>
              <a:rPr lang="en-US" sz="4000" dirty="0" smtClean="0"/>
              <a:t>Normandy/Lombardy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701" y="3500966"/>
            <a:ext cx="3730310" cy="2812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34" y="1609070"/>
            <a:ext cx="2905022" cy="1891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5" b="12830"/>
          <a:stretch/>
        </p:blipFill>
        <p:spPr>
          <a:xfrm>
            <a:off x="5179610" y="1793828"/>
            <a:ext cx="4028463" cy="1838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618" y="3632566"/>
            <a:ext cx="3399083" cy="26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4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You? Land Divisions and Titles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149" y="2111821"/>
            <a:ext cx="557253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North Sea Empire (Denmark rules Norway or Vice Versa)</a:t>
            </a:r>
          </a:p>
          <a:p>
            <a:r>
              <a:rPr lang="en-US" dirty="0" smtClean="0"/>
              <a:t>Kingdom (Norway-870, Denmark-980, Sweden 1016)</a:t>
            </a:r>
          </a:p>
          <a:p>
            <a:r>
              <a:rPr lang="en-US" dirty="0" smtClean="0"/>
              <a:t>Land</a:t>
            </a:r>
          </a:p>
          <a:p>
            <a:r>
              <a:rPr lang="en-US" dirty="0" err="1" smtClean="0"/>
              <a:t>Läg</a:t>
            </a:r>
            <a:r>
              <a:rPr lang="en-US" dirty="0" smtClean="0"/>
              <a:t> (law)</a:t>
            </a:r>
          </a:p>
          <a:p>
            <a:r>
              <a:rPr lang="en-US" dirty="0" err="1" smtClean="0"/>
              <a:t>Fylki</a:t>
            </a:r>
            <a:r>
              <a:rPr lang="en-US" dirty="0" smtClean="0"/>
              <a:t>/</a:t>
            </a:r>
            <a:r>
              <a:rPr lang="en-US" dirty="0" err="1" smtClean="0"/>
              <a:t>Scir</a:t>
            </a:r>
            <a:r>
              <a:rPr lang="en-US" dirty="0" smtClean="0"/>
              <a:t> (</a:t>
            </a:r>
            <a:r>
              <a:rPr lang="en-US" dirty="0" err="1" smtClean="0"/>
              <a:t>folkrealm</a:t>
            </a:r>
            <a:r>
              <a:rPr lang="en-US" dirty="0" smtClean="0"/>
              <a:t>/Shire)</a:t>
            </a:r>
          </a:p>
          <a:p>
            <a:r>
              <a:rPr lang="en-US" dirty="0" err="1" smtClean="0"/>
              <a:t>Hereð</a:t>
            </a:r>
            <a:r>
              <a:rPr lang="en-US" dirty="0" smtClean="0"/>
              <a:t>/Wapentake (Barony, “Hundred”)</a:t>
            </a:r>
          </a:p>
          <a:p>
            <a:r>
              <a:rPr lang="en-US" dirty="0" err="1" smtClean="0"/>
              <a:t>Skipin</a:t>
            </a:r>
            <a:endParaRPr lang="en-US" dirty="0" smtClean="0"/>
          </a:p>
          <a:p>
            <a:r>
              <a:rPr lang="en-US" dirty="0" err="1" smtClean="0"/>
              <a:t>Caracute</a:t>
            </a:r>
            <a:r>
              <a:rPr lang="en-US" dirty="0" smtClean="0"/>
              <a:t>/</a:t>
            </a:r>
            <a:r>
              <a:rPr lang="en-US" dirty="0" err="1" smtClean="0"/>
              <a:t>Plōgesland</a:t>
            </a:r>
            <a:endParaRPr lang="en-US" dirty="0" smtClean="0"/>
          </a:p>
          <a:p>
            <a:r>
              <a:rPr lang="en-US" dirty="0" err="1" smtClean="0"/>
              <a:t>Bovate</a:t>
            </a:r>
            <a:r>
              <a:rPr lang="en-US" dirty="0" smtClean="0"/>
              <a:t>, </a:t>
            </a:r>
            <a:r>
              <a:rPr lang="en-US" dirty="0" err="1"/>
              <a:t>öxgang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83608" y="2077275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Könung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Dróttning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5695" y="2360296"/>
            <a:ext cx="2812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Skötkonung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(under-king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9402389" y="2661146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Aðalmaðr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(nobleman)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583" y="2895394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Jarl (Duke, Count)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5734" y="3363840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Goði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Gyða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Chieftan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/Priest)</a:t>
            </a:r>
          </a:p>
        </p:txBody>
      </p:sp>
      <p:sp>
        <p:nvSpPr>
          <p:cNvPr id="9" name="Rectangle 8"/>
          <p:cNvSpPr/>
          <p:nvPr/>
        </p:nvSpPr>
        <p:spPr>
          <a:xfrm>
            <a:off x="9767622" y="3363840"/>
            <a:ext cx="1514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i="0" u="none" strike="noStrike" baseline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Stræmónd</a:t>
            </a:r>
            <a:endParaRPr lang="en-US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(Magnate)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76318" y="3372420"/>
            <a:ext cx="1435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i="0" u="none" strike="noStrike" baseline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Hofðingi</a:t>
            </a:r>
            <a:endParaRPr lang="en-US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Chieftan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14455" y="4057954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Lendrmaðr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(Baron)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12973" y="4018751"/>
            <a:ext cx="1319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i="0" u="none" strike="noStrike" baseline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Hersir</a:t>
            </a:r>
            <a:endParaRPr lang="en-US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(Lord Lt)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34082" y="47128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0" i="0" u="none" strike="noStrike" baseline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Stræsmaðr</a:t>
            </a:r>
            <a:endParaRPr lang="en-US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(boat captain)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3883" y="4692189"/>
            <a:ext cx="1502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i="0" u="none" strike="noStrike" baseline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Hauldr</a:t>
            </a:r>
            <a:endParaRPr lang="en-US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(landholder)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20629" y="4693353"/>
            <a:ext cx="1778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i="0" u="none" strike="noStrike" baseline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Oðalbondi</a:t>
            </a:r>
            <a:endParaRPr lang="en-US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0" i="0" u="none" strike="noStrike" baseline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Allodial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land)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52538" y="5445689"/>
            <a:ext cx="1459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Bondi</a:t>
            </a:r>
          </a:p>
          <a:p>
            <a:pPr algn="ctr"/>
            <a:r>
              <a:rPr lang="en-US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(freeman)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47824" y="5993407"/>
            <a:ext cx="242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Sokeman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Leysing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7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do? Daily Life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540" y="2139488"/>
            <a:ext cx="9601196" cy="381405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/>
              <a:t>Reckon 8 time divisions of the day (sun up, midmorning, noon, midday, dusk, moonrise, midnight, moon set)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/>
              <a:t>Saturday is washing/bathing day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/>
              <a:t>Day ends at Dusk (not midnight)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/>
              <a:t>Eat 2 meals a day (10ish morning meal/4ish evening meal)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/>
              <a:t>Most food is boiled, most common meat is </a:t>
            </a:r>
            <a:r>
              <a:rPr lang="en-US" sz="1400" b="1" dirty="0" smtClean="0"/>
              <a:t>pork (slaughtered in late fall), chicken </a:t>
            </a:r>
            <a:r>
              <a:rPr lang="en-US" sz="1400" b="1" dirty="0"/>
              <a:t>or fish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/>
              <a:t>Money based on weight silver - </a:t>
            </a:r>
            <a:r>
              <a:rPr lang="en-US" sz="1400" b="1" i="1" dirty="0" err="1" smtClean="0"/>
              <a:t>Mörk</a:t>
            </a:r>
            <a:r>
              <a:rPr lang="en-US" sz="1400" b="1" dirty="0" smtClean="0"/>
              <a:t> (half a “pound”) , 8 </a:t>
            </a:r>
            <a:r>
              <a:rPr lang="en-US" sz="1400" b="1" i="1" dirty="0" err="1" smtClean="0"/>
              <a:t>Auror</a:t>
            </a:r>
            <a:r>
              <a:rPr lang="en-US" sz="1400" b="1" dirty="0" smtClean="0"/>
              <a:t> (“ounce”) , 3 </a:t>
            </a:r>
            <a:r>
              <a:rPr lang="en-US" sz="1400" b="1" i="1" dirty="0" err="1" smtClean="0"/>
              <a:t>Ertog</a:t>
            </a:r>
            <a:r>
              <a:rPr lang="en-US" sz="1400" b="1" dirty="0" smtClean="0"/>
              <a:t>, 10 </a:t>
            </a:r>
            <a:r>
              <a:rPr lang="en-US" sz="1400" b="1" i="1" dirty="0" smtClean="0"/>
              <a:t>Penning (1-2 gr depending on when)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/>
              <a:t>Currency: 1 mark silver equivalent to 40 </a:t>
            </a:r>
            <a:r>
              <a:rPr lang="en-US" sz="1400" b="1" dirty="0" err="1" smtClean="0"/>
              <a:t>yds</a:t>
            </a:r>
            <a:r>
              <a:rPr lang="en-US" sz="1400" b="1" dirty="0" smtClean="0"/>
              <a:t> </a:t>
            </a:r>
            <a:r>
              <a:rPr lang="en-US" sz="1400" b="1" i="1" dirty="0" err="1"/>
              <a:t>v</a:t>
            </a:r>
            <a:r>
              <a:rPr lang="en-US" sz="1400" b="1" i="1" dirty="0" err="1" smtClean="0"/>
              <a:t>admal</a:t>
            </a:r>
            <a:r>
              <a:rPr lang="en-US" sz="1400" b="1" dirty="0" smtClean="0"/>
              <a:t> cloth and 2.5 </a:t>
            </a:r>
            <a:r>
              <a:rPr lang="en-US" sz="1400" b="1" dirty="0" err="1" smtClean="0"/>
              <a:t>milch</a:t>
            </a:r>
            <a:r>
              <a:rPr lang="en-US" sz="1400" b="1" dirty="0" smtClean="0"/>
              <a:t> cows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/>
              <a:t>Pagan code of ethics in </a:t>
            </a:r>
            <a:r>
              <a:rPr lang="en-US" sz="1400" b="1" dirty="0" err="1" smtClean="0"/>
              <a:t>Hávamal</a:t>
            </a:r>
            <a:endParaRPr lang="en-US" sz="1400" b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/>
              <a:t>Danes and Russians Christian late 10</a:t>
            </a:r>
            <a:r>
              <a:rPr lang="en-US" sz="1400" b="1" baseline="30000" dirty="0" smtClean="0"/>
              <a:t>th</a:t>
            </a:r>
            <a:r>
              <a:rPr lang="en-US" sz="1400" b="1" dirty="0" smtClean="0"/>
              <a:t> century, Iceland, Norway, Sweden (last) in early 11</a:t>
            </a:r>
            <a:r>
              <a:rPr lang="en-US" sz="1400" b="1" baseline="30000" dirty="0" smtClean="0"/>
              <a:t>th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/>
              <a:t>Sword Danes and Spear Danes: Jarl, Karl and </a:t>
            </a:r>
            <a:r>
              <a:rPr lang="en-US" sz="1400" b="1" dirty="0" err="1" smtClean="0"/>
              <a:t>Þrall</a:t>
            </a:r>
            <a:endParaRPr lang="en-US" sz="1400" b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/>
              <a:t>Raiding Season (summer) and farming Seasons (spring/fall), the Shieling in winter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/>
              <a:t>“Long” Hundred=120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/>
              <a:t>Ell (of cloth), foot, inch (tum), </a:t>
            </a:r>
            <a:r>
              <a:rPr lang="en-US" sz="1400" b="1" dirty="0" err="1" smtClean="0"/>
              <a:t>faðom</a:t>
            </a:r>
            <a:r>
              <a:rPr lang="en-US" sz="1400" b="1" dirty="0" smtClean="0"/>
              <a:t> (fathom), </a:t>
            </a:r>
            <a:r>
              <a:rPr lang="en-US" sz="1400" b="1" dirty="0" err="1" smtClean="0"/>
              <a:t>pund</a:t>
            </a:r>
            <a:r>
              <a:rPr lang="en-US" sz="1400" b="1" dirty="0" smtClean="0"/>
              <a:t> (12#), </a:t>
            </a:r>
            <a:r>
              <a:rPr lang="en-US" sz="1400" b="1" dirty="0" err="1" smtClean="0"/>
              <a:t>rast</a:t>
            </a:r>
            <a:r>
              <a:rPr lang="en-US" sz="1400" b="1" dirty="0" smtClean="0"/>
              <a:t> (“rest”, a sea mile) , </a:t>
            </a:r>
            <a:r>
              <a:rPr lang="en-US" sz="1400" b="1" dirty="0" err="1" smtClean="0"/>
              <a:t>dagsslátta</a:t>
            </a:r>
            <a:r>
              <a:rPr lang="en-US" sz="1400" b="1" dirty="0" smtClean="0"/>
              <a:t> (3/4 acre) : units of measure standardized for trade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/>
              <a:t>Legal rights and obligations tied to the </a:t>
            </a:r>
            <a:r>
              <a:rPr lang="en-US" sz="1400" b="1" i="1" dirty="0" err="1" smtClean="0"/>
              <a:t>Ættr</a:t>
            </a:r>
            <a:endParaRPr lang="en-US" sz="1400" b="1" i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/>
              <a:t>Most traders were familiar with local law codes – lawyer (often the priest) was a respected profession</a:t>
            </a:r>
          </a:p>
        </p:txBody>
      </p:sp>
    </p:spTree>
    <p:extLst>
      <p:ext uri="{BB962C8B-B14F-4D97-AF65-F5344CB8AC3E}">
        <p14:creationId xmlns:p14="http://schemas.microsoft.com/office/powerpoint/2010/main" val="2916799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do? Life </a:t>
            </a:r>
            <a:r>
              <a:rPr lang="en-US" dirty="0" smtClean="0"/>
              <a:t>in the Hall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335695"/>
            <a:ext cx="4956508" cy="3301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1910" y="2693550"/>
            <a:ext cx="53072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Center of Manorial Life- far removed from town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Smallholds</a:t>
            </a:r>
            <a:r>
              <a:rPr lang="en-US" dirty="0" smtClean="0"/>
              <a:t> shared house with livestock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Lord (</a:t>
            </a:r>
            <a:r>
              <a:rPr lang="en-US" i="1" dirty="0" smtClean="0"/>
              <a:t>Húsbóndi, Drótinn</a:t>
            </a:r>
            <a:r>
              <a:rPr lang="en-US" dirty="0" smtClean="0"/>
              <a:t>) usually had separate living quarters, or enclosed chamber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Warriors (</a:t>
            </a:r>
            <a:r>
              <a:rPr lang="en-US" i="1" dirty="0" err="1"/>
              <a:t>Hús</a:t>
            </a:r>
            <a:r>
              <a:rPr lang="en-US" i="1" dirty="0" err="1" smtClean="0"/>
              <a:t>karls</a:t>
            </a:r>
            <a:r>
              <a:rPr lang="en-US" i="1" dirty="0" smtClean="0"/>
              <a:t>, </a:t>
            </a:r>
            <a:r>
              <a:rPr lang="en-US" i="1" dirty="0" err="1" smtClean="0"/>
              <a:t>Drótt</a:t>
            </a:r>
            <a:r>
              <a:rPr lang="en-US" dirty="0" smtClean="0"/>
              <a:t>) slept in the hall upon </a:t>
            </a:r>
            <a:r>
              <a:rPr lang="en-US" i="1" dirty="0" err="1" smtClean="0"/>
              <a:t>flets</a:t>
            </a:r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Feasts and celebrations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Common to Germanic tribes (Saxons, Vikings and Germans)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Kitchen (</a:t>
            </a:r>
            <a:r>
              <a:rPr lang="en-US" i="1" dirty="0" err="1" smtClean="0"/>
              <a:t>eldhús</a:t>
            </a:r>
            <a:r>
              <a:rPr lang="en-US" dirty="0" smtClean="0"/>
              <a:t>) and smithy often separate building (fire safety)</a:t>
            </a:r>
          </a:p>
        </p:txBody>
      </p:sp>
    </p:spTree>
    <p:extLst>
      <p:ext uri="{BB962C8B-B14F-4D97-AF65-F5344CB8AC3E}">
        <p14:creationId xmlns:p14="http://schemas.microsoft.com/office/powerpoint/2010/main" val="452104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1204</TotalTime>
  <Words>1066</Words>
  <Application>Microsoft Office PowerPoint</Application>
  <PresentationFormat>Widescreen</PresentationFormat>
  <Paragraphs>281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Charlemagne Std</vt:lpstr>
      <vt:lpstr>Garamond</vt:lpstr>
      <vt:lpstr>Wingdings</vt:lpstr>
      <vt:lpstr>Organic</vt:lpstr>
      <vt:lpstr>Developing the “Viking” Persona</vt:lpstr>
      <vt:lpstr>The Viking World 793-1066 </vt:lpstr>
      <vt:lpstr>Regional Variations </vt:lpstr>
      <vt:lpstr>Primary Literary Sources </vt:lpstr>
      <vt:lpstr>Places to be From:</vt:lpstr>
      <vt:lpstr>Places to Go</vt:lpstr>
      <vt:lpstr>Who are You? Land Divisions and Titles </vt:lpstr>
      <vt:lpstr>What do you do? Daily Life </vt:lpstr>
      <vt:lpstr>What do you do? Life in the Hall</vt:lpstr>
      <vt:lpstr>Differences in Building Construction </vt:lpstr>
      <vt:lpstr>Viking Towns </vt:lpstr>
      <vt:lpstr>What do you do? Leisure Time</vt:lpstr>
      <vt:lpstr>Changes to Weapons over Time </vt:lpstr>
      <vt:lpstr>Helmets </vt:lpstr>
      <vt:lpstr>Variations in Female Dress</vt:lpstr>
      <vt:lpstr>Woman’s Brooch Variations</vt:lpstr>
      <vt:lpstr>Variations in Male Dress</vt:lpstr>
      <vt:lpstr>Viking Decorative Motifs </vt:lpstr>
      <vt:lpstr>Clothing Re-enactorisms and Questions </vt:lpstr>
    </vt:vector>
  </TitlesOfParts>
  <Company>Carley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Gordon</dc:creator>
  <cp:lastModifiedBy>Jerry Gordon</cp:lastModifiedBy>
  <cp:revision>38</cp:revision>
  <dcterms:created xsi:type="dcterms:W3CDTF">2018-06-26T18:18:14Z</dcterms:created>
  <dcterms:modified xsi:type="dcterms:W3CDTF">2018-06-28T18:36:31Z</dcterms:modified>
</cp:coreProperties>
</file>